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73" r:id="rId2"/>
    <p:sldId id="330" r:id="rId3"/>
    <p:sldId id="257" r:id="rId4"/>
    <p:sldId id="277" r:id="rId5"/>
    <p:sldId id="282" r:id="rId6"/>
    <p:sldId id="288" r:id="rId7"/>
    <p:sldId id="289" r:id="rId8"/>
    <p:sldId id="293" r:id="rId9"/>
    <p:sldId id="294" r:id="rId10"/>
    <p:sldId id="316" r:id="rId11"/>
    <p:sldId id="290" r:id="rId12"/>
    <p:sldId id="291" r:id="rId13"/>
    <p:sldId id="280" r:id="rId14"/>
    <p:sldId id="318" r:id="rId15"/>
    <p:sldId id="319" r:id="rId16"/>
    <p:sldId id="327" r:id="rId17"/>
    <p:sldId id="323" r:id="rId18"/>
    <p:sldId id="285" r:id="rId19"/>
    <p:sldId id="296" r:id="rId20"/>
    <p:sldId id="297" r:id="rId21"/>
    <p:sldId id="300" r:id="rId22"/>
    <p:sldId id="298" r:id="rId23"/>
    <p:sldId id="301" r:id="rId24"/>
    <p:sldId id="284" r:id="rId25"/>
    <p:sldId id="302" r:id="rId26"/>
    <p:sldId id="303" r:id="rId27"/>
    <p:sldId id="321" r:id="rId28"/>
    <p:sldId id="313" r:id="rId29"/>
    <p:sldId id="315" r:id="rId30"/>
    <p:sldId id="322" r:id="rId31"/>
    <p:sldId id="324" r:id="rId32"/>
    <p:sldId id="328" r:id="rId33"/>
    <p:sldId id="320" r:id="rId34"/>
    <p:sldId id="286" r:id="rId35"/>
    <p:sldId id="305" r:id="rId36"/>
    <p:sldId id="304" r:id="rId37"/>
    <p:sldId id="317" r:id="rId38"/>
    <p:sldId id="325" r:id="rId39"/>
    <p:sldId id="326" r:id="rId40"/>
    <p:sldId id="329" r:id="rId41"/>
    <p:sldId id="287" r:id="rId42"/>
    <p:sldId id="306" r:id="rId43"/>
    <p:sldId id="30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E92D716-710A-4691-A3F3-88D5A62E1F3E}">
          <p14:sldIdLst>
            <p14:sldId id="273"/>
            <p14:sldId id="330"/>
            <p14:sldId id="257"/>
            <p14:sldId id="277"/>
            <p14:sldId id="282"/>
            <p14:sldId id="288"/>
            <p14:sldId id="289"/>
            <p14:sldId id="293"/>
            <p14:sldId id="294"/>
            <p14:sldId id="316"/>
            <p14:sldId id="290"/>
            <p14:sldId id="291"/>
            <p14:sldId id="280"/>
            <p14:sldId id="318"/>
            <p14:sldId id="319"/>
            <p14:sldId id="327"/>
            <p14:sldId id="323"/>
            <p14:sldId id="285"/>
            <p14:sldId id="296"/>
            <p14:sldId id="297"/>
            <p14:sldId id="300"/>
            <p14:sldId id="298"/>
            <p14:sldId id="301"/>
            <p14:sldId id="284"/>
            <p14:sldId id="302"/>
            <p14:sldId id="303"/>
            <p14:sldId id="321"/>
            <p14:sldId id="313"/>
            <p14:sldId id="315"/>
            <p14:sldId id="322"/>
            <p14:sldId id="324"/>
            <p14:sldId id="328"/>
            <p14:sldId id="320"/>
            <p14:sldId id="286"/>
            <p14:sldId id="305"/>
            <p14:sldId id="304"/>
            <p14:sldId id="317"/>
            <p14:sldId id="325"/>
            <p14:sldId id="326"/>
            <p14:sldId id="329"/>
            <p14:sldId id="287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67"/>
    <a:srgbClr val="3F5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3DB84-F5CE-E38C-7BAA-4B41D8C85017}" v="956" dt="2025-02-22T14:21:27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F177-2B9D-42C7-87F0-306C299C9BF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869DC-B0CD-43F1-9694-171E0AFED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0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78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5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27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8E8B-C79B-B5FE-E91F-6CEEACDC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E7E57-4FFF-A29E-1A65-649B2B8B2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24617-9682-58AA-CB7C-D58463989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5109-AC23-0459-7E0B-6A6A8EEB6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FAA8-096E-945A-7225-79CCB792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51F76-6FED-893F-C66D-6EBDAA21C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78028-0F3F-E698-3BB6-A3BD75B74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00E8-6571-3915-15A3-42A4C6F4B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9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1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4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337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34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88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96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67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7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5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90CEF-6E49-40B8-4155-C28B4CFB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DBA68-9369-08ED-48A7-F08155BCC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AF3DD-8DC9-C960-B59D-5BE9E6E42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B1802-AEB5-1258-42DA-782612038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26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03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36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11226-8E2E-BC5B-B0A0-0E4B2667B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0EDFDF-DB99-6871-1B9F-5E512D2DE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EB8DE-2D97-322E-FC02-E86F82637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259B-0336-A7D6-29D6-C7CE89DA9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46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53291-410D-D567-9A3E-855477CB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5AE378-654E-BFEC-F3BC-2CD1F0F8B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EDA3C-0873-B141-68FB-043EEDC3C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27B21-A5F9-3214-81F7-735D9817C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0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082A-BD39-C67C-2B7D-2675799FC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E018F-3F11-F1A9-AE7D-D50298E60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C007E-BD88-5231-DC41-10C8BE4A5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58AA2-4AB5-6726-B6E0-F2B5AA1E6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44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082A-BD39-C67C-2B7D-2675799FC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E018F-3F11-F1A9-AE7D-D50298E60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C007E-BD88-5231-DC41-10C8BE4A5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58AA2-4AB5-6726-B6E0-F2B5AA1E6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19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697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1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93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70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C0250-DD18-247E-5D35-67728EF9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89238-498E-9783-F8EA-43614959D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B0D237-3470-5E2D-ABF3-A299BD83D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A694B-56FC-B558-7063-AEF55042A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65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FB07-14AE-B639-0D5F-BB4796E9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EFC72-3904-A7BF-905D-24A78FE37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52EBFE-4C1E-E857-1A92-89E4E5CE0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1B074-76D3-6150-D259-209E4AE49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DC01-35A5-A7BA-6B63-DE074A90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61A8A-5179-B565-DCB0-5E6CE5CDA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254BC-0604-F3B8-30D4-015B4B86A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424A9-35C2-1217-E4BD-4182684C9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58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FB07-14AE-B639-0D5F-BB4796E9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EFC72-3904-A7BF-905D-24A78FE37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52EBFE-4C1E-E857-1A92-89E4E5CE0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1B074-76D3-6150-D259-209E4AE49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45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981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72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49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1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3C51-E67A-E307-3684-CCD370E49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591B4-77A1-EA2F-D932-D4B9033BF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6472-CAEC-0451-F547-77598C21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7257E-4C9A-4F08-D290-F6C428C60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30C7-AEA7-1282-BEFB-BDC876B1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1EC2-606C-4C0A-88E6-62004BAB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C3B4C-E305-5466-CCDF-A1B36063A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62CB-56C8-A8B7-DAAA-E450DBCD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9343-77EA-492D-FDAB-4D70CCBA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BEE-C120-3C2C-E31A-83805D0F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A90FD-410C-EAD0-BE31-F7011AE1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0FB1D-DE09-B814-7BF9-87A631619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F45B-A051-E4BE-6E25-10C26EC3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84EE3-DB19-49CB-FCE9-B190DDFE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A551-6844-C9B5-A679-C48EDA79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6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BD4C-EE8B-4714-2F18-7056F8DC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D86A-C000-1B16-42A4-D4976B3D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75E1-4ADC-F64F-B1D5-D61848B4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4475-F41E-832B-7CA1-07CADED2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6643-2AA1-07B5-0FF2-8CB82B30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7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A9AB-940D-697B-FA9F-1BE22F96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DAF6-520C-8652-337D-45768CEE2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3FB35-DDCE-7511-E07A-2BB46929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ABD6-44AD-9E46-A878-AEF77ABD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184D-4CF3-4DB7-90C2-B69729C7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4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BF87-4A82-0A2D-0780-2C7167F4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0D27-3FAA-4689-FE18-6344AC6E9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6019B-79F5-9C73-AE8C-E9A744E8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EE599-958A-BA34-2931-B53D164F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4CED4-34D7-A09F-CD5A-F9D1442F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D933A-9F42-9A43-A341-B4BC9761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517F-CFDA-A29D-7065-12AA7CC0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367E8-8B91-B0D5-0CFE-5340C305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924A7-91C4-2035-FFDE-E8E34E6F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C078D-4AFB-3CA1-8F08-36597D1A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980E9-E512-90B1-97F3-0248F8CEC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BA597-4DBA-6FAF-9969-BBD6DD606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9DF46-62E4-07B7-587F-E6A96A6E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DA6A0-3010-C17B-FB0D-D39EAF94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0301-4EBB-BD37-8535-BCE604F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8025E-CB15-4764-8988-1EFAD8C2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46302-DC90-D96B-FCAA-442A229D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9A314-BE68-E8F3-D888-90D6E034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9510-A45A-F5F2-CDAD-D406B971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A0DF2-0584-DCF7-87D9-B7FC724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FFBD8-113F-E70E-89C7-ED2FC0F3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BF14-CAD3-AD26-745C-A209518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A7189-987C-85D3-A576-066ED13C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E3D3-254B-4913-9704-379A9DA51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BFABC-A84A-7B99-0619-7893E003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93591-DD9F-0929-45AF-A8376932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3B44C-7FB3-3DE9-451D-54F0C283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C003-5FCC-56E8-6ACE-22198478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10D09-97F0-FA30-7572-70F5B6B22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30E28-6318-22BE-F3E3-19FE9D0D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5BE1-1D87-E057-082A-4FA06EBF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1B4FA-396E-2089-0F46-3BD03F6D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4948F-F0C9-5284-CC49-28D42734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5591F-3911-4435-88E1-A6AAFCD8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DAE15-093E-8DDF-A159-FC1AD16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25935-4CFA-37F8-D79B-D7BB2DD3D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6029A-0DB0-4EA6-8941-FEFA542D9F9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3C06-5270-1E97-C1C8-188ABB021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E7160-38D4-5A90-B98C-361576A31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52D6653-D6E2-7C41-6BDB-E7E22A306552}"/>
              </a:ext>
            </a:extLst>
          </p:cNvPr>
          <p:cNvSpPr/>
          <p:nvPr/>
        </p:nvSpPr>
        <p:spPr>
          <a:xfrm>
            <a:off x="7715500" y="1136474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76777E-B106-311D-5AFE-158298226B6B}"/>
              </a:ext>
            </a:extLst>
          </p:cNvPr>
          <p:cNvGrpSpPr/>
          <p:nvPr/>
        </p:nvGrpSpPr>
        <p:grpSpPr>
          <a:xfrm>
            <a:off x="10111739" y="3700042"/>
            <a:ext cx="1947465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050BCF-F3CC-2D10-AE60-55B5775FA22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DEFA4F-D3EA-4661-F8D4-FAAB65D16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807F7C-4637-0A9C-ACA1-C6F417C3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E59B9-5424-41C3-4E1B-79F4E1C8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BCC9453A-7E4C-ADAB-7DB6-41596DA31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60" y="6000549"/>
            <a:ext cx="2272479" cy="961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48F23-22F3-02B2-3845-38DEE7F1D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574" y1="51944" x2="32037" y2="55926"/>
                        <a14:foregroundMark x1="35648" y1="55463" x2="34537" y2="56389"/>
                        <a14:foregroundMark x1="34537" y1="56389" x2="34537" y2="56389"/>
                        <a14:foregroundMark x1="36389" y1="54444" x2="35000" y2="56574"/>
                        <a14:foregroundMark x1="33056" y1="49815" x2="28519" y2="55833"/>
                        <a14:foregroundMark x1="30833" y1="49259" x2="35463" y2="57593"/>
                        <a14:foregroundMark x1="35463" y1="57593" x2="35463" y2="57593"/>
                        <a14:foregroundMark x1="29352" y1="50185" x2="27963" y2="56574"/>
                        <a14:foregroundMark x1="26389" y1="50370" x2="30648" y2="59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59" y="-680640"/>
            <a:ext cx="2905680" cy="290568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6BEE0B0-433B-36A1-5B99-255920D0EAAD}"/>
              </a:ext>
            </a:extLst>
          </p:cNvPr>
          <p:cNvGrpSpPr/>
          <p:nvPr/>
        </p:nvGrpSpPr>
        <p:grpSpPr>
          <a:xfrm flipH="1">
            <a:off x="148034" y="3700042"/>
            <a:ext cx="2272479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408656-3F4F-6164-1857-9A716F40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FF4A340-5F14-926E-557C-5F2935B91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C57082-8FED-3276-8FEE-20DA35BA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437975-3946-77D8-2BBB-CB0769151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D4B62A-F6A9-3ED1-22F6-9CFC29B54E25}"/>
              </a:ext>
            </a:extLst>
          </p:cNvPr>
          <p:cNvSpPr/>
          <p:nvPr/>
        </p:nvSpPr>
        <p:spPr>
          <a:xfrm rot="10800000">
            <a:off x="-26419" y="1136473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85317F2A-EE10-BE72-AC7B-9E60470F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Robotics Workshop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Session</a:t>
            </a:r>
          </a:p>
          <a:p>
            <a:pPr marL="0" indent="0" algn="ctr">
              <a:buNone/>
            </a:pPr>
            <a:r>
              <a:rPr lang="en-US" sz="6500" b="1">
                <a:solidFill>
                  <a:srgbClr val="004467"/>
                </a:solidFill>
              </a:rPr>
              <a:t> 4</a:t>
            </a:r>
            <a:endParaRPr lang="en-US" sz="6500" b="1" dirty="0">
              <a:solidFill>
                <a:srgbClr val="0044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US" dirty="0"/>
              <a:t>Push button Connection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620E9F-6898-405D-8422-D636C0BA8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86" y="2000391"/>
            <a:ext cx="4457190" cy="3327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4C6F6C-A204-441D-B854-96651EBF95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92" y="1975818"/>
            <a:ext cx="4402284" cy="32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81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353" y="2499796"/>
            <a:ext cx="7677291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Pull up and pull down resistor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Pull up vs pull down 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3EA59839-340B-41D1-99A8-326F08761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06" y="1568982"/>
            <a:ext cx="10366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solidFill>
                  <a:srgbClr val="004467"/>
                </a:solidFill>
              </a:rPr>
              <a:t>Floating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C07DF7-2577-4B2C-A02E-FC1F1A0763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6" r="59164"/>
          <a:stretch/>
        </p:blipFill>
        <p:spPr>
          <a:xfrm>
            <a:off x="727733" y="2323098"/>
            <a:ext cx="1942952" cy="18721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9AF059-707F-4994-9679-20C9BBAAD2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64"/>
          <a:stretch/>
        </p:blipFill>
        <p:spPr>
          <a:xfrm>
            <a:off x="3196155" y="2221715"/>
            <a:ext cx="1942952" cy="3305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A662CA-26DC-4FC6-999B-9BC7453A56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6" t="2314"/>
          <a:stretch/>
        </p:blipFill>
        <p:spPr>
          <a:xfrm>
            <a:off x="7052895" y="2221715"/>
            <a:ext cx="1882571" cy="3305186"/>
          </a:xfrm>
          <a:prstGeom prst="rect">
            <a:avLst/>
          </a:prstGeom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0AD636C7-0950-4074-B1EC-CE02345FE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13" y="1634022"/>
            <a:ext cx="9460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solidFill>
                  <a:srgbClr val="004467"/>
                </a:solidFill>
              </a:rPr>
              <a:t>Pull Up</a:t>
            </a: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85F34BE0-CDDE-4F1C-B28A-722F4A26B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017" y="1668680"/>
            <a:ext cx="12693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solidFill>
                  <a:srgbClr val="004467"/>
                </a:solidFill>
              </a:rPr>
              <a:t>Pull Down</a:t>
            </a:r>
          </a:p>
        </p:txBody>
      </p:sp>
    </p:spTree>
    <p:extLst>
      <p:ext uri="{BB962C8B-B14F-4D97-AF65-F5344CB8AC3E}">
        <p14:creationId xmlns:p14="http://schemas.microsoft.com/office/powerpoint/2010/main" val="2265751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7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12F67E-ABD1-7F39-0998-53D0D576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1EAB76-145F-232C-0636-8EF4933E454B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CB2C43F-418B-4338-4C19-581F68C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FF0C1-F8BF-C624-05D8-5DE463C14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9" name="Title 19">
            <a:extLst>
              <a:ext uri="{FF2B5EF4-FFF2-40B4-BE49-F238E27FC236}">
                <a16:creationId xmlns:a16="http://schemas.microsoft.com/office/drawing/2014/main" id="{9708666C-658F-4F4B-87E4-1F9CB297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Pull up vs pull down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2931447-D19D-4A23-ACB9-BF45970755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9" t="18365"/>
          <a:stretch/>
        </p:blipFill>
        <p:spPr>
          <a:xfrm>
            <a:off x="8197600" y="2435286"/>
            <a:ext cx="3465696" cy="3005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F45235-AD6C-46BE-8878-D1366BF9D5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5" r="68707"/>
          <a:stretch/>
        </p:blipFill>
        <p:spPr>
          <a:xfrm>
            <a:off x="919123" y="2450104"/>
            <a:ext cx="3549325" cy="31707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A23E8F-2F38-4FCD-B112-177716DC41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3" t="19693" r="33314" b="-1966"/>
          <a:stretch/>
        </p:blipFill>
        <p:spPr>
          <a:xfrm>
            <a:off x="4581646" y="2435286"/>
            <a:ext cx="3500868" cy="31519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7CB694E-B6FE-479C-9A0A-D61A1B3EDE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07" b="83403"/>
          <a:stretch/>
        </p:blipFill>
        <p:spPr>
          <a:xfrm>
            <a:off x="928195" y="1652892"/>
            <a:ext cx="3500868" cy="5180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531423-EB93-4575-8DBD-575FEF07D6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3" t="1966" r="33314" b="86650"/>
          <a:stretch/>
        </p:blipFill>
        <p:spPr>
          <a:xfrm>
            <a:off x="4559927" y="1652893"/>
            <a:ext cx="3500868" cy="4894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FECC4B-D904-4488-B93E-740DC09B19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9" b="85651"/>
          <a:stretch/>
        </p:blipFill>
        <p:spPr>
          <a:xfrm>
            <a:off x="8126557" y="1653357"/>
            <a:ext cx="3607781" cy="54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312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D9CD-86DA-E6C8-58A3-9EC18D62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64D661-F867-4F82-1E1E-C0E10054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059838D-E830-4D20-E9CC-9AE370655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E503C7-8B4D-B01D-CEEB-8BC92D67E6F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29441-AB25-CF64-0A11-FAF8DE84D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4006D8-F575-8EF9-A846-7E1F9EE35186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6DA6144-47F6-BDAB-3563-EDB085A1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415236-85B5-D628-D9B1-3E28D4EFD1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E15CFE-24FB-D4D5-D8A2-7E597454070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8B27B-F4B2-7031-6A41-0203C346B30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2D506A-F6E9-D3FD-1530-CBBA5F36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AE4D11-26FC-FB82-A962-61ADC7CCAE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897B29-56C1-AFA2-2E2A-4C370620F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2B32EF-7D3F-F4D8-C946-741E2BD52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590F868-726C-5B53-B7AF-AE5343AA4A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37058-2F17-5C49-65D7-5F57445DE6EF}"/>
              </a:ext>
            </a:extLst>
          </p:cNvPr>
          <p:cNvSpPr txBox="1"/>
          <p:nvPr/>
        </p:nvSpPr>
        <p:spPr>
          <a:xfrm>
            <a:off x="617426" y="2239368"/>
            <a:ext cx="10849355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US" sz="2600" dirty="0"/>
              <a:t>When pressing</a:t>
            </a:r>
            <a:r>
              <a:rPr lang="en-US" sz="2600" dirty="0">
                <a:sym typeface="Wingdings" panose="05000000000000000000" pitchFamily="2" charset="2"/>
              </a:rPr>
              <a:t> the push button, the led lights and when releasing our hand the led turns off  </a:t>
            </a:r>
            <a:r>
              <a:rPr lang="en-US" sz="2400" dirty="0">
                <a:sym typeface="Wingdings" panose="05000000000000000000" pitchFamily="2" charset="2"/>
              </a:rPr>
              <a:t>;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76F7E-02D7-0AB7-4B1B-8014B4A6097B}"/>
              </a:ext>
            </a:extLst>
          </p:cNvPr>
          <p:cNvSpPr txBox="1"/>
          <p:nvPr/>
        </p:nvSpPr>
        <p:spPr>
          <a:xfrm>
            <a:off x="553572" y="1454537"/>
            <a:ext cx="9038436" cy="7848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 dirty="0">
                <a:solidFill>
                  <a:srgbClr val="004567"/>
                </a:solidFill>
              </a:rPr>
              <a:t>Task: Control led using push button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4317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8A96-10C3-7FA0-7209-54F9B789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461D28-8A0A-0342-3CA1-E0A8A38D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085C1C-3209-EE09-C066-9289C0DA72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632126-6C8B-22BF-3CB2-F9925FFB689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9447C-70D5-0A64-26EB-4B1BF68CA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9D8531-0752-0666-2A20-AE17E31239BD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878597E-CD91-801C-F0C1-0B8374F9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E281B8-7A1D-68F8-9016-2F9705BC4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5C3275-A3C9-FA87-F8B1-D71C8CB6316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56AEB6-4FB0-BFDF-F742-B9D50894882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DCB2F1C-6A59-0685-8851-AE92997EB97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DDA75E-D3FE-1DC3-F3FE-9FAC7EF78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070EBB-1CAE-1B7E-5CCB-4442AAB13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460591-6D3F-30E6-80F7-3CA15DD43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F548C1-DD59-87F2-F889-9DFD4A783E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9" name="Title 19">
            <a:extLst>
              <a:ext uri="{FF2B5EF4-FFF2-40B4-BE49-F238E27FC236}">
                <a16:creationId xmlns:a16="http://schemas.microsoft.com/office/drawing/2014/main" id="{0B31A298-DA55-BCEC-5638-C6FD9A30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48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Task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BB59A-D201-43BC-A052-6C450E26AF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82" t="30000" r="27177" b="5387"/>
          <a:stretch/>
        </p:blipFill>
        <p:spPr>
          <a:xfrm>
            <a:off x="3382679" y="1214975"/>
            <a:ext cx="5428540" cy="44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8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176DB7-292B-5685-45A8-8F04433B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B135A-A054-4500-3A69-E5ADEF117A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11C8AA-BEF8-9B19-2AD1-4D3AF70E4F6A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2426695-B164-372B-E485-7D328040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3C8DCC-A1CE-8FB6-5529-92F29DEE73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9" name="Title 19">
            <a:extLst>
              <a:ext uri="{FF2B5EF4-FFF2-40B4-BE49-F238E27FC236}">
                <a16:creationId xmlns:a16="http://schemas.microsoft.com/office/drawing/2014/main" id="{DB618512-DC8A-FD23-A425-070838E8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48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Task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DECED-3FFB-4AB3-9ACA-0AFB19C192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64" t="30000" r="7196"/>
          <a:stretch/>
        </p:blipFill>
        <p:spPr>
          <a:xfrm>
            <a:off x="2127599" y="1274933"/>
            <a:ext cx="7936802" cy="430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0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176DB7-292B-5685-45A8-8F04433B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B135A-A054-4500-3A69-E5ADEF117A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11C8AA-BEF8-9B19-2AD1-4D3AF70E4F6A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2426695-B164-372B-E485-7D328040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3C8DCC-A1CE-8FB6-5529-92F29DEE73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9" name="Title 19">
            <a:extLst>
              <a:ext uri="{FF2B5EF4-FFF2-40B4-BE49-F238E27FC236}">
                <a16:creationId xmlns:a16="http://schemas.microsoft.com/office/drawing/2014/main" id="{DB618512-DC8A-FD23-A425-070838E8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48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Task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DECED-3FFB-4AB3-9ACA-0AFB19C19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93" y="1443078"/>
            <a:ext cx="8576414" cy="39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5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403" y="2482999"/>
            <a:ext cx="7634595" cy="13255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Logical and Relational operators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Logical operators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91AE39-68DB-4127-BE00-5781D4F761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1"/>
          <a:stretch/>
        </p:blipFill>
        <p:spPr>
          <a:xfrm>
            <a:off x="751393" y="1380329"/>
            <a:ext cx="3409872" cy="3429000"/>
          </a:xfrm>
          <a:prstGeom prst="rect">
            <a:avLst/>
          </a:prstGeom>
        </p:spPr>
      </p:pic>
      <p:pic>
        <p:nvPicPr>
          <p:cNvPr id="25" name="Picture 24" descr="A grid of numbers and letters&#10;&#10;AI-generated content may be incorrect.">
            <a:extLst>
              <a:ext uri="{FF2B5EF4-FFF2-40B4-BE49-F238E27FC236}">
                <a16:creationId xmlns:a16="http://schemas.microsoft.com/office/drawing/2014/main" id="{E4AA5157-E915-4088-9FCE-16B838E0C3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5" b="45"/>
          <a:stretch/>
        </p:blipFill>
        <p:spPr>
          <a:xfrm>
            <a:off x="3122972" y="3295007"/>
            <a:ext cx="2137487" cy="2574098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705F4AD3-6C2E-4437-B2AE-84EB852A0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46" y="1856884"/>
            <a:ext cx="245746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And Gate &amp; (.)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C507975-1A8F-4DEE-9F5A-6C23E4336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7236" y="1608421"/>
            <a:ext cx="153958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2C951-845E-487C-B0F1-9AFDE022EAD2}"/>
              </a:ext>
            </a:extLst>
          </p:cNvPr>
          <p:cNvSpPr txBox="1"/>
          <p:nvPr/>
        </p:nvSpPr>
        <p:spPr>
          <a:xfrm>
            <a:off x="10204438" y="2992698"/>
            <a:ext cx="4374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>
                <a:solidFill>
                  <a:srgbClr val="004467"/>
                </a:solidFill>
              </a:rPr>
              <a:t>&amp;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6CE6F-8E3F-45D3-8F0B-B1188B09ACCE}"/>
              </a:ext>
            </a:extLst>
          </p:cNvPr>
          <p:cNvSpPr txBox="1"/>
          <p:nvPr/>
        </p:nvSpPr>
        <p:spPr>
          <a:xfrm>
            <a:off x="8437756" y="2476917"/>
            <a:ext cx="1766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/>
              <a:t>0110</a:t>
            </a:r>
            <a:r>
              <a:rPr lang="en-US" sz="35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5DAF02-574D-43D9-AE10-08AF031AACEA}"/>
              </a:ext>
            </a:extLst>
          </p:cNvPr>
          <p:cNvSpPr txBox="1"/>
          <p:nvPr/>
        </p:nvSpPr>
        <p:spPr>
          <a:xfrm>
            <a:off x="8437756" y="3337231"/>
            <a:ext cx="1766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/>
              <a:t>1100</a:t>
            </a:r>
            <a:r>
              <a:rPr lang="en-US" sz="35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E2A5DD-DBEE-458A-AB66-DB9CA2AA7851}"/>
              </a:ext>
            </a:extLst>
          </p:cNvPr>
          <p:cNvSpPr txBox="1"/>
          <p:nvPr/>
        </p:nvSpPr>
        <p:spPr>
          <a:xfrm>
            <a:off x="8437756" y="4054222"/>
            <a:ext cx="1766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/>
              <a:t>0100</a:t>
            </a:r>
            <a:r>
              <a:rPr lang="en-US" sz="35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7764B5-8B3D-4F72-9390-E7A13C420B84}"/>
              </a:ext>
            </a:extLst>
          </p:cNvPr>
          <p:cNvCxnSpPr/>
          <p:nvPr/>
        </p:nvCxnSpPr>
        <p:spPr>
          <a:xfrm>
            <a:off x="8290560" y="3968173"/>
            <a:ext cx="21325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255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8" grpId="0"/>
      <p:bldP spid="7" grpId="0"/>
      <p:bldP spid="21" grpId="0"/>
      <p:bldP spid="23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1925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E5ACD-BB36-434E-844B-48871AC95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83" y="193183"/>
            <a:ext cx="6471634" cy="6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Logical operators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91AE39-68DB-4127-BE00-5781D4F761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6" r="38808" b="35843"/>
          <a:stretch/>
        </p:blipFill>
        <p:spPr>
          <a:xfrm>
            <a:off x="528468" y="2529813"/>
            <a:ext cx="4083498" cy="129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AA5157-E915-4088-9FCE-16B838E0C3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2"/>
          <a:stretch/>
        </p:blipFill>
        <p:spPr>
          <a:xfrm>
            <a:off x="3113388" y="3268290"/>
            <a:ext cx="2053425" cy="2833748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705F4AD3-6C2E-4437-B2AE-84EB852A0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46" y="1856883"/>
            <a:ext cx="220900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Or Gate | (+)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C507975-1A8F-4DEE-9F5A-6C23E4336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7236" y="1608421"/>
            <a:ext cx="153958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2C951-845E-487C-B0F1-9AFDE022EAD2}"/>
              </a:ext>
            </a:extLst>
          </p:cNvPr>
          <p:cNvSpPr txBox="1"/>
          <p:nvPr/>
        </p:nvSpPr>
        <p:spPr>
          <a:xfrm>
            <a:off x="10204438" y="2992698"/>
            <a:ext cx="4374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>
                <a:solidFill>
                  <a:srgbClr val="004467"/>
                </a:solidFill>
              </a:rPr>
              <a:t>|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6CE6F-8E3F-45D3-8F0B-B1188B09ACCE}"/>
              </a:ext>
            </a:extLst>
          </p:cNvPr>
          <p:cNvSpPr txBox="1"/>
          <p:nvPr/>
        </p:nvSpPr>
        <p:spPr>
          <a:xfrm>
            <a:off x="8437756" y="2476917"/>
            <a:ext cx="1766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/>
              <a:t>0110</a:t>
            </a:r>
            <a:r>
              <a:rPr lang="en-US" sz="35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5DAF02-574D-43D9-AE10-08AF031AACEA}"/>
              </a:ext>
            </a:extLst>
          </p:cNvPr>
          <p:cNvSpPr txBox="1"/>
          <p:nvPr/>
        </p:nvSpPr>
        <p:spPr>
          <a:xfrm>
            <a:off x="8437756" y="3337231"/>
            <a:ext cx="1766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/>
              <a:t>1100</a:t>
            </a:r>
            <a:r>
              <a:rPr lang="en-US" sz="35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E2A5DD-DBEE-458A-AB66-DB9CA2AA7851}"/>
              </a:ext>
            </a:extLst>
          </p:cNvPr>
          <p:cNvSpPr txBox="1"/>
          <p:nvPr/>
        </p:nvSpPr>
        <p:spPr>
          <a:xfrm>
            <a:off x="8437756" y="4054222"/>
            <a:ext cx="1766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/>
              <a:t>1110</a:t>
            </a:r>
            <a:r>
              <a:rPr lang="en-US" sz="35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7764B5-8B3D-4F72-9390-E7A13C420B84}"/>
              </a:ext>
            </a:extLst>
          </p:cNvPr>
          <p:cNvCxnSpPr/>
          <p:nvPr/>
        </p:nvCxnSpPr>
        <p:spPr>
          <a:xfrm>
            <a:off x="8290560" y="3968173"/>
            <a:ext cx="21325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447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8" grpId="0"/>
      <p:bldP spid="7" grpId="0"/>
      <p:bldP spid="21" grpId="0"/>
      <p:bldP spid="23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Logical operators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705F4AD3-6C2E-4437-B2AE-84EB852A0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46" y="1856883"/>
            <a:ext cx="26863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 err="1">
                <a:solidFill>
                  <a:srgbClr val="004467"/>
                </a:solidFill>
              </a:rPr>
              <a:t>XOr</a:t>
            </a:r>
            <a:r>
              <a:rPr lang="en-US" altLang="en-US" sz="3000" b="1" dirty="0">
                <a:solidFill>
                  <a:srgbClr val="004467"/>
                </a:solidFill>
              </a:rPr>
              <a:t> Gate ^  (</a:t>
            </a:r>
            <a:r>
              <a:rPr lang="en-US" sz="3000" b="1" dirty="0">
                <a:solidFill>
                  <a:srgbClr val="004467"/>
                </a:solidFill>
              </a:rPr>
              <a:t>⊕</a:t>
            </a:r>
            <a:r>
              <a:rPr lang="en-US" altLang="en-US" sz="3000" b="1" dirty="0">
                <a:solidFill>
                  <a:srgbClr val="004467"/>
                </a:solidFill>
              </a:rPr>
              <a:t>)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C507975-1A8F-4DEE-9F5A-6C23E4336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7236" y="1608421"/>
            <a:ext cx="153958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2C951-845E-487C-B0F1-9AFDE022EAD2}"/>
              </a:ext>
            </a:extLst>
          </p:cNvPr>
          <p:cNvSpPr txBox="1"/>
          <p:nvPr/>
        </p:nvSpPr>
        <p:spPr>
          <a:xfrm>
            <a:off x="10204438" y="2992698"/>
            <a:ext cx="4374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>
                <a:solidFill>
                  <a:srgbClr val="004467"/>
                </a:solidFill>
              </a:rPr>
              <a:t>^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6CE6F-8E3F-45D3-8F0B-B1188B09ACCE}"/>
              </a:ext>
            </a:extLst>
          </p:cNvPr>
          <p:cNvSpPr txBox="1"/>
          <p:nvPr/>
        </p:nvSpPr>
        <p:spPr>
          <a:xfrm>
            <a:off x="8437756" y="2476917"/>
            <a:ext cx="1766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/>
              <a:t>0110</a:t>
            </a:r>
            <a:r>
              <a:rPr lang="en-US" sz="35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5DAF02-574D-43D9-AE10-08AF031AACEA}"/>
              </a:ext>
            </a:extLst>
          </p:cNvPr>
          <p:cNvSpPr txBox="1"/>
          <p:nvPr/>
        </p:nvSpPr>
        <p:spPr>
          <a:xfrm>
            <a:off x="8437756" y="3337231"/>
            <a:ext cx="1766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/>
              <a:t>1100</a:t>
            </a:r>
            <a:r>
              <a:rPr lang="en-US" sz="35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E2A5DD-DBEE-458A-AB66-DB9CA2AA7851}"/>
              </a:ext>
            </a:extLst>
          </p:cNvPr>
          <p:cNvSpPr txBox="1"/>
          <p:nvPr/>
        </p:nvSpPr>
        <p:spPr>
          <a:xfrm>
            <a:off x="8437756" y="4054222"/>
            <a:ext cx="1766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/>
              <a:t>1010</a:t>
            </a:r>
            <a:r>
              <a:rPr lang="en-US" sz="35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7764B5-8B3D-4F72-9390-E7A13C420B84}"/>
              </a:ext>
            </a:extLst>
          </p:cNvPr>
          <p:cNvCxnSpPr/>
          <p:nvPr/>
        </p:nvCxnSpPr>
        <p:spPr>
          <a:xfrm>
            <a:off x="8290560" y="3968173"/>
            <a:ext cx="21325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591AE39-68DB-4127-BE00-5781D4F761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19787" r="40736" b="33256"/>
          <a:stretch/>
        </p:blipFill>
        <p:spPr>
          <a:xfrm>
            <a:off x="608826" y="2374577"/>
            <a:ext cx="3973206" cy="13571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AA5157-E915-4088-9FCE-16B838E0C3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7"/>
          <a:stretch/>
        </p:blipFill>
        <p:spPr>
          <a:xfrm>
            <a:off x="3164188" y="3606217"/>
            <a:ext cx="2053425" cy="25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77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8" grpId="0"/>
      <p:bldP spid="7" grpId="0"/>
      <p:bldP spid="21" grpId="0"/>
      <p:bldP spid="23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Logical operators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705F4AD3-6C2E-4437-B2AE-84EB852A0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46" y="1856883"/>
            <a:ext cx="23484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Not Gate ! (~)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C507975-1A8F-4DEE-9F5A-6C23E4336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7236" y="1608421"/>
            <a:ext cx="153958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2C951-845E-487C-B0F1-9AFDE022EAD2}"/>
              </a:ext>
            </a:extLst>
          </p:cNvPr>
          <p:cNvSpPr txBox="1"/>
          <p:nvPr/>
        </p:nvSpPr>
        <p:spPr>
          <a:xfrm>
            <a:off x="10204438" y="2992698"/>
            <a:ext cx="4374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>
                <a:solidFill>
                  <a:srgbClr val="004467"/>
                </a:solidFill>
              </a:rPr>
              <a:t>~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6CE6F-8E3F-45D3-8F0B-B1188B09ACCE}"/>
              </a:ext>
            </a:extLst>
          </p:cNvPr>
          <p:cNvSpPr txBox="1"/>
          <p:nvPr/>
        </p:nvSpPr>
        <p:spPr>
          <a:xfrm>
            <a:off x="8437756" y="2476917"/>
            <a:ext cx="1766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/>
              <a:t>0110</a:t>
            </a:r>
            <a:r>
              <a:rPr lang="en-US" sz="35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E2A5DD-DBEE-458A-AB66-DB9CA2AA7851}"/>
              </a:ext>
            </a:extLst>
          </p:cNvPr>
          <p:cNvSpPr txBox="1"/>
          <p:nvPr/>
        </p:nvSpPr>
        <p:spPr>
          <a:xfrm>
            <a:off x="8437756" y="3508479"/>
            <a:ext cx="1766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dirty="0"/>
              <a:t>1001</a:t>
            </a:r>
            <a:r>
              <a:rPr lang="en-US" sz="35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7764B5-8B3D-4F72-9390-E7A13C420B84}"/>
              </a:ext>
            </a:extLst>
          </p:cNvPr>
          <p:cNvCxnSpPr/>
          <p:nvPr/>
        </p:nvCxnSpPr>
        <p:spPr>
          <a:xfrm>
            <a:off x="8361680" y="3455093"/>
            <a:ext cx="21325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591AE39-68DB-4127-BE00-5781D4F761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75"/>
          <a:stretch/>
        </p:blipFill>
        <p:spPr>
          <a:xfrm>
            <a:off x="837718" y="2452649"/>
            <a:ext cx="3018167" cy="1739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AA5157-E915-4088-9FCE-16B838E0C3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0"/>
          <a:stretch/>
        </p:blipFill>
        <p:spPr>
          <a:xfrm>
            <a:off x="3009031" y="3688335"/>
            <a:ext cx="2401226" cy="22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8" grpId="0"/>
      <p:bldP spid="7" grpId="0"/>
      <p:bldP spid="21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Relational operators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705F4AD3-6C2E-4437-B2AE-84EB852A0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46" y="1714643"/>
            <a:ext cx="177997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Operators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C507975-1A8F-4DEE-9F5A-6C23E4336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7236" y="1608421"/>
            <a:ext cx="153958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9BFFB-3BB9-4E5E-A9B5-059336FE181E}"/>
              </a:ext>
            </a:extLst>
          </p:cNvPr>
          <p:cNvSpPr txBox="1"/>
          <p:nvPr/>
        </p:nvSpPr>
        <p:spPr>
          <a:xfrm>
            <a:off x="1279376" y="2265680"/>
            <a:ext cx="12498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==</a:t>
            </a:r>
          </a:p>
          <a:p>
            <a:r>
              <a:rPr lang="en-US" sz="3500" dirty="0"/>
              <a:t>!=</a:t>
            </a:r>
          </a:p>
          <a:p>
            <a:r>
              <a:rPr lang="en-US" sz="3500" dirty="0"/>
              <a:t>&gt;</a:t>
            </a:r>
          </a:p>
          <a:p>
            <a:r>
              <a:rPr lang="en-US" sz="3500" dirty="0"/>
              <a:t>&gt;=</a:t>
            </a:r>
          </a:p>
          <a:p>
            <a:r>
              <a:rPr lang="en-US" sz="3500" dirty="0"/>
              <a:t>&lt;</a:t>
            </a:r>
          </a:p>
          <a:p>
            <a:r>
              <a:rPr lang="en-US" sz="3500" dirty="0"/>
              <a:t>&lt;=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564DF9-DD3C-445F-87EE-333CAE85DAE8}"/>
              </a:ext>
            </a:extLst>
          </p:cNvPr>
          <p:cNvSpPr txBox="1"/>
          <p:nvPr/>
        </p:nvSpPr>
        <p:spPr>
          <a:xfrm>
            <a:off x="7017235" y="2185742"/>
            <a:ext cx="282580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X=3 </a:t>
            </a:r>
          </a:p>
          <a:p>
            <a:r>
              <a:rPr lang="en-US" sz="3500" dirty="0"/>
              <a:t>Y=4</a:t>
            </a:r>
          </a:p>
          <a:p>
            <a:endParaRPr lang="en-US" sz="3500" dirty="0"/>
          </a:p>
          <a:p>
            <a:r>
              <a:rPr lang="en-US" sz="3500" dirty="0"/>
              <a:t>Z= X&lt;=Y</a:t>
            </a:r>
          </a:p>
          <a:p>
            <a:r>
              <a:rPr lang="en-US" sz="3500" dirty="0"/>
              <a:t>Z= X==Y</a:t>
            </a:r>
          </a:p>
          <a:p>
            <a:r>
              <a:rPr lang="en-US" sz="3500" dirty="0"/>
              <a:t>Z = X&gt;Y</a:t>
            </a:r>
          </a:p>
        </p:txBody>
      </p:sp>
    </p:spTree>
    <p:extLst>
      <p:ext uri="{BB962C8B-B14F-4D97-AF65-F5344CB8AC3E}">
        <p14:creationId xmlns:p14="http://schemas.microsoft.com/office/powerpoint/2010/main" val="941277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080" y="2482999"/>
            <a:ext cx="735223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If statement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79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If statement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705F4AD3-6C2E-4437-B2AE-84EB852A0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46" y="1856883"/>
            <a:ext cx="40908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If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55222-A522-4998-B774-4CA6B7C301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7133"/>
          <a:stretch/>
        </p:blipFill>
        <p:spPr>
          <a:xfrm>
            <a:off x="2029555" y="2644066"/>
            <a:ext cx="2850370" cy="26483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0E0DD7-34DF-4E47-B364-546FC19BE6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946" t="-558" r="7187" b="558"/>
          <a:stretch/>
        </p:blipFill>
        <p:spPr>
          <a:xfrm>
            <a:off x="7482127" y="2639449"/>
            <a:ext cx="2850370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54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If else statement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705F4AD3-6C2E-4437-B2AE-84EB852A0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46" y="1856883"/>
            <a:ext cx="113204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If else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55222-A522-4998-B774-4CA6B7C301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64"/>
          <a:stretch/>
        </p:blipFill>
        <p:spPr>
          <a:xfrm>
            <a:off x="2297806" y="2654225"/>
            <a:ext cx="2982116" cy="26510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0E0DD7-34DF-4E47-B364-546FC19BE6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4"/>
          <a:stretch/>
        </p:blipFill>
        <p:spPr>
          <a:xfrm>
            <a:off x="7314237" y="2650920"/>
            <a:ext cx="2959918" cy="263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48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8C5A-D309-3E46-4676-B9BACE813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3C39A131-330A-F996-3ACE-7A1E57D0FC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A964A9-E349-6AD2-B7EA-05C4D4A41D8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6D87B-96E9-417F-32DE-8F39496DC5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541637-0BC5-E8EF-9B0D-7B0027276FD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C85F6F-BA9F-AA31-7E77-06C0990FC754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973EA1-6CB2-BAA2-74B0-2BE015AD8DF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72052E7-A8AD-A117-3CFC-2A21A4C56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8E0CBA-0585-3FD1-2AC3-B38BE203E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857FA2-F7AD-2FB7-BA89-D454D9C88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2223652-85C3-0B03-F0EC-329D4C91A7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4AB5E5F7-9677-4F5F-3D64-EB1A132D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20" y="825170"/>
            <a:ext cx="10469869" cy="1366203"/>
          </a:xfrm>
        </p:spPr>
        <p:txBody>
          <a:bodyPr/>
          <a:lstStyle/>
          <a:p>
            <a:pPr algn="ctr"/>
            <a:r>
              <a:rPr lang="en-US" dirty="0"/>
              <a:t>Difference between If and If else statement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AAE9B0C8-5837-5E5B-2825-E8E33B5C5B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1E9124D2-E8BF-93D8-35B4-98DED10244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1" name="Picture 10" descr="A diagram of a condition&#10;&#10;AI-generated content may be incorrect.">
            <a:extLst>
              <a:ext uri="{FF2B5EF4-FFF2-40B4-BE49-F238E27FC236}">
                <a16:creationId xmlns:a16="http://schemas.microsoft.com/office/drawing/2014/main" id="{7962F9C8-DBEC-DCD6-D7E6-636A290B1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640" y="1971040"/>
            <a:ext cx="3810000" cy="3810000"/>
          </a:xfrm>
          <a:prstGeom prst="rect">
            <a:avLst/>
          </a:prstGeom>
        </p:spPr>
      </p:pic>
      <p:pic>
        <p:nvPicPr>
          <p:cNvPr id="12" name="Picture 11" descr="A diagram of a condition&#10;&#10;AI-generated content may be incorrect.">
            <a:extLst>
              <a:ext uri="{FF2B5EF4-FFF2-40B4-BE49-F238E27FC236}">
                <a16:creationId xmlns:a16="http://schemas.microsoft.com/office/drawing/2014/main" id="{590A62FE-BCC5-92D0-6962-5B3B34E03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9420" y="2039620"/>
            <a:ext cx="38290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83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If statement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705F4AD3-6C2E-4437-B2AE-84EB852A0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46" y="1498067"/>
            <a:ext cx="40908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If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55222-A522-4998-B774-4CA6B7C301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58" y="2187212"/>
            <a:ext cx="6064042" cy="32157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734295-2B4E-4969-94DF-5C353B43892D}"/>
              </a:ext>
            </a:extLst>
          </p:cNvPr>
          <p:cNvSpPr txBox="1"/>
          <p:nvPr/>
        </p:nvSpPr>
        <p:spPr>
          <a:xfrm>
            <a:off x="7483609" y="2296072"/>
            <a:ext cx="3989056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If (disturbance){</a:t>
            </a:r>
          </a:p>
          <a:p>
            <a:r>
              <a:rPr lang="en-US" sz="2800" dirty="0"/>
              <a:t>  Turn On car Alarm;</a:t>
            </a:r>
          </a:p>
          <a:p>
            <a:endParaRPr lang="en-US" sz="2800" dirty="0"/>
          </a:p>
          <a:p>
            <a:r>
              <a:rPr lang="en-US" sz="2800" dirty="0"/>
              <a:t>}</a:t>
            </a:r>
          </a:p>
          <a:p>
            <a:endParaRPr lang="en-US" sz="2800" dirty="0"/>
          </a:p>
          <a:p>
            <a:r>
              <a:rPr lang="en-US" sz="2800" dirty="0"/>
              <a:t>// rest of the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BC3CF-6EDC-4F98-90B6-292F56C6200E}"/>
              </a:ext>
            </a:extLst>
          </p:cNvPr>
          <p:cNvSpPr txBox="1"/>
          <p:nvPr/>
        </p:nvSpPr>
        <p:spPr>
          <a:xfrm>
            <a:off x="7695607" y="3632200"/>
            <a:ext cx="2644518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Turn On LED?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00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5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080" y="44925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If else statement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705F4AD3-6C2E-4437-B2AE-84EB852A0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46" y="1498067"/>
            <a:ext cx="113204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If else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55222-A522-4998-B774-4CA6B7C301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87" y="2083016"/>
            <a:ext cx="6365821" cy="37500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734295-2B4E-4969-94DF-5C353B43892D}"/>
              </a:ext>
            </a:extLst>
          </p:cNvPr>
          <p:cNvSpPr txBox="1"/>
          <p:nvPr/>
        </p:nvSpPr>
        <p:spPr>
          <a:xfrm>
            <a:off x="7483609" y="2082712"/>
            <a:ext cx="3989056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If (disturbance){</a:t>
            </a:r>
          </a:p>
          <a:p>
            <a:r>
              <a:rPr lang="en-US" sz="2800" dirty="0"/>
              <a:t>  Turn On car Alarm;</a:t>
            </a:r>
          </a:p>
          <a:p>
            <a:r>
              <a:rPr lang="en-US" sz="2800" dirty="0"/>
              <a:t>  Turn On LED;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Else{</a:t>
            </a:r>
          </a:p>
          <a:p>
            <a:r>
              <a:rPr lang="en-US" sz="2800" dirty="0"/>
              <a:t>Turn Off LED;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//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523711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/>
          <p:cNvSpPr txBox="1"/>
          <p:nvPr/>
        </p:nvSpPr>
        <p:spPr>
          <a:xfrm>
            <a:off x="3190240" y="2295300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Yousef Khaled.</a:t>
            </a:r>
            <a:endParaRPr dirty="0"/>
          </a:p>
        </p:txBody>
      </p:sp>
      <p:sp>
        <p:nvSpPr>
          <p:cNvPr id="125" name="Google Shape;125;p2"/>
          <p:cNvSpPr txBox="1"/>
          <p:nvPr/>
        </p:nvSpPr>
        <p:spPr>
          <a:xfrm>
            <a:off x="3230880" y="3028077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3510280" y="3747055"/>
            <a:ext cx="517393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Contact me: youefkh05@gmail.com </a:t>
            </a:r>
            <a:endParaRPr sz="2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3657600" y="4363844"/>
            <a:ext cx="48727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LinkedIn: https://shorturl.at/hgsIP</a:t>
            </a:r>
            <a:endParaRPr sz="2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99D82-894D-84BC-B965-DE111771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826883F-62A8-7EEE-5BD9-A21BBC7B8E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A3091A-8F63-155F-EAD0-DC803005EDDC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B6F53B-9DE0-A95C-995D-6E08F2D44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185090-E993-BCAF-27E4-DF6D69FFC1A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ECFBF0-698A-B446-3946-4CC85E44EB16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49FF646-F743-D270-5D63-1F7390642F5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1816E31-2664-FD48-713D-099F9CB1A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AC8E70E-171F-A901-2585-A0B8229242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5220B5-C082-71AD-6F96-2518D93C3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32698F2-D244-658F-9786-71BA776D02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C1BFCE8B-83CC-5D89-D88D-F437FE9FB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C3FD57F-3903-FDDB-5769-B7A63CA51B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9D5589-E379-24D6-E185-7398DCD49215}"/>
              </a:ext>
            </a:extLst>
          </p:cNvPr>
          <p:cNvSpPr txBox="1"/>
          <p:nvPr/>
        </p:nvSpPr>
        <p:spPr>
          <a:xfrm>
            <a:off x="553572" y="1454537"/>
            <a:ext cx="4141005" cy="7848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 dirty="0">
                <a:solidFill>
                  <a:srgbClr val="004567"/>
                </a:solidFill>
              </a:rPr>
              <a:t>Task : Toggle led</a:t>
            </a:r>
            <a:endParaRPr lang="en-US" dirty="0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9904BEE-484A-DEE1-E53B-8732DFB4C7D3}"/>
              </a:ext>
            </a:extLst>
          </p:cNvPr>
          <p:cNvSpPr txBox="1"/>
          <p:nvPr/>
        </p:nvSpPr>
        <p:spPr>
          <a:xfrm>
            <a:off x="617426" y="2239368"/>
            <a:ext cx="80340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US" sz="2800" dirty="0"/>
              <a:t>When push button is pressed, toggle led.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00384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4100F-56C8-DAEE-56B4-86E5F6DC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E8BF876-DCB7-6A57-2D63-5064FA454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B25515A-D6B3-1C57-F23C-1D27DB6BEA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18D005E-97AB-293E-C33A-0C039E6BF7C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352E69-DBE2-6C64-E156-2070DB2365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767F83C-DFC8-5A8E-B7A4-9DEC231DAFC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526537C-2AEC-3CA3-623C-48E3556B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53983C-E438-8DC9-69C7-AAC3DAD0EE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5618D5-8934-C7BF-ADD1-6DFF657E911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557769-B078-66A9-E1A4-F44FD76C57F1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BEDA2BD-F127-3793-0BE2-C340E3FEAF1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CAE012-EDF9-6930-D2BF-CA45CDD030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F60804-C214-9613-DEFA-75298F21C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337A3F0-EF40-6CFA-DBC1-FE996A7C4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397744E-C1D0-EB97-BA43-989B7A7CED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9" name="Title 19">
            <a:extLst>
              <a:ext uri="{FF2B5EF4-FFF2-40B4-BE49-F238E27FC236}">
                <a16:creationId xmlns:a16="http://schemas.microsoft.com/office/drawing/2014/main" id="{C5C9D104-EDAF-9D86-1999-93D751B2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48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Task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B56BD-9064-482D-BA30-203FB61C56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404" t="29511" r="28359" b="4773"/>
          <a:stretch/>
        </p:blipFill>
        <p:spPr>
          <a:xfrm>
            <a:off x="3461519" y="1227592"/>
            <a:ext cx="5268962" cy="44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490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D46C1-1810-7867-DA80-05BEA37FD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E0E62F-546A-CFF8-08DD-309120BE4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668E9517-6CCA-692C-DDE8-DC1FADF97C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4282734-3F65-112B-1361-E1ACA1743561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879464-B2A0-9596-A72A-2EEE30A5D3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0CE582-4D76-8946-561A-C235344EF4B5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75FBCD2-07BB-16E1-090B-483C51BA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980FF3-6C4C-75F4-CD56-54D92F4A34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BCB3C8-6F47-7BE9-5DB8-8D8AEA78514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644FB8-EA69-B5AE-0A28-EAC21D375EF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BB6173A-1FAC-B5B0-9A95-A6CCF94FA64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A468CE-49CF-B745-EE00-AEF8AD044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6B49AD-E430-6290-9930-87797E892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4F470A-8779-E653-3EB6-08310BD9C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70D95F8-06ED-C2E8-A68B-1FBD5F3FD6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9" name="Title 19">
            <a:extLst>
              <a:ext uri="{FF2B5EF4-FFF2-40B4-BE49-F238E27FC236}">
                <a16:creationId xmlns:a16="http://schemas.microsoft.com/office/drawing/2014/main" id="{9C0D15BE-FCB8-02FF-420B-82801D6E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48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Task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7D7A3-10DF-4A19-BDA9-D4A13BC1F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70" t="29527" r="6706" b="18575"/>
          <a:stretch/>
        </p:blipFill>
        <p:spPr>
          <a:xfrm>
            <a:off x="979984" y="1649432"/>
            <a:ext cx="10232032" cy="35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360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D46C1-1810-7867-DA80-05BEA37FD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E0E62F-546A-CFF8-08DD-309120BE4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668E9517-6CCA-692C-DDE8-DC1FADF97C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4282734-3F65-112B-1361-E1ACA1743561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879464-B2A0-9596-A72A-2EEE30A5D3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0CE582-4D76-8946-561A-C235344EF4B5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75FBCD2-07BB-16E1-090B-483C51BA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980FF3-6C4C-75F4-CD56-54D92F4A34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BCB3C8-6F47-7BE9-5DB8-8D8AEA78514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644FB8-EA69-B5AE-0A28-EAC21D375EF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BB6173A-1FAC-B5B0-9A95-A6CCF94FA64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A468CE-49CF-B745-EE00-AEF8AD044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6B49AD-E430-6290-9930-87797E892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4F470A-8779-E653-3EB6-08310BD9C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70D95F8-06ED-C2E8-A68B-1FBD5F3FD6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9" name="Title 19">
            <a:extLst>
              <a:ext uri="{FF2B5EF4-FFF2-40B4-BE49-F238E27FC236}">
                <a16:creationId xmlns:a16="http://schemas.microsoft.com/office/drawing/2014/main" id="{9C0D15BE-FCB8-02FF-420B-82801D6E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48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Task 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9D9FE7-8230-4D15-A32A-113EC6BFEA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458" r="1780" b="32309"/>
          <a:stretch/>
        </p:blipFill>
        <p:spPr>
          <a:xfrm>
            <a:off x="584757" y="1751087"/>
            <a:ext cx="11022487" cy="33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225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404" y="2482999"/>
            <a:ext cx="735223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Bouncing and Debouncing 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10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095" y="327330"/>
            <a:ext cx="6803810" cy="1325563"/>
          </a:xfrm>
        </p:spPr>
        <p:txBody>
          <a:bodyPr/>
          <a:lstStyle/>
          <a:p>
            <a:pPr algn="ctr"/>
            <a:r>
              <a:rPr lang="en-US" dirty="0"/>
              <a:t>Bouncing and Debouncing 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7" name="bounce">
            <a:hlinkClick r:id="" action="ppaction://media"/>
            <a:extLst>
              <a:ext uri="{FF2B5EF4-FFF2-40B4-BE49-F238E27FC236}">
                <a16:creationId xmlns:a16="http://schemas.microsoft.com/office/drawing/2014/main" id="{1C17EBD2-0E13-4396-9A63-448FB8E90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69380" y="1441938"/>
            <a:ext cx="8848441" cy="4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2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095" y="327330"/>
            <a:ext cx="6803810" cy="1325563"/>
          </a:xfrm>
        </p:spPr>
        <p:txBody>
          <a:bodyPr/>
          <a:lstStyle/>
          <a:p>
            <a:pPr algn="ctr"/>
            <a:r>
              <a:rPr lang="en-US" dirty="0"/>
              <a:t>Bouncing and Debouncing 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705F4AD3-6C2E-4437-B2AE-84EB852A0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46" y="1856883"/>
            <a:ext cx="137569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Bounce</a:t>
            </a:r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id="{41E3C96A-7FC2-4C6B-B681-75C83E44F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0657" y="1719227"/>
            <a:ext cx="153958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Example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734295-2B4E-4969-94DF-5C353B43892D}"/>
              </a:ext>
            </a:extLst>
          </p:cNvPr>
          <p:cNvSpPr txBox="1"/>
          <p:nvPr/>
        </p:nvSpPr>
        <p:spPr>
          <a:xfrm>
            <a:off x="7483608" y="2245272"/>
            <a:ext cx="41573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if (</a:t>
            </a:r>
            <a:r>
              <a:rPr lang="en-US" sz="2500" dirty="0" err="1"/>
              <a:t>PullUp</a:t>
            </a:r>
            <a:r>
              <a:rPr lang="en-US" sz="2500" dirty="0"/>
              <a:t>== LOW) {</a:t>
            </a:r>
          </a:p>
          <a:p>
            <a:r>
              <a:rPr lang="en-US" sz="2500" dirty="0"/>
              <a:t>delay(50);  </a:t>
            </a:r>
          </a:p>
          <a:p>
            <a:r>
              <a:rPr lang="en-US" sz="2500" dirty="0"/>
              <a:t>// Wait for bouncing time</a:t>
            </a:r>
          </a:p>
          <a:p>
            <a:r>
              <a:rPr lang="en-US" sz="2500" dirty="0"/>
              <a:t>    </a:t>
            </a:r>
          </a:p>
          <a:p>
            <a:r>
              <a:rPr lang="en-US" sz="2500" dirty="0"/>
              <a:t>    if (</a:t>
            </a:r>
            <a:r>
              <a:rPr lang="en-US" sz="2500" dirty="0" err="1"/>
              <a:t>PullUp</a:t>
            </a:r>
            <a:r>
              <a:rPr lang="en-US" sz="2500" dirty="0"/>
              <a:t>== LOW) {</a:t>
            </a:r>
          </a:p>
          <a:p>
            <a:r>
              <a:rPr lang="en-US" sz="2500" dirty="0"/>
              <a:t>Button confirmed </a:t>
            </a:r>
          </a:p>
          <a:p>
            <a:r>
              <a:rPr lang="en-US" sz="2500" dirty="0"/>
              <a:t>}</a:t>
            </a:r>
          </a:p>
          <a:p>
            <a:endParaRPr lang="en-US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55222-A522-4998-B774-4CA6B7C301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4"/>
          <a:stretch/>
        </p:blipFill>
        <p:spPr>
          <a:xfrm>
            <a:off x="931173" y="2591588"/>
            <a:ext cx="2985896" cy="26906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0E0DD7-34DF-4E47-B364-546FC19BE6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8"/>
          <a:stretch/>
        </p:blipFill>
        <p:spPr>
          <a:xfrm>
            <a:off x="4244503" y="2650920"/>
            <a:ext cx="3010097" cy="2631306"/>
          </a:xfrm>
          <a:prstGeom prst="rect">
            <a:avLst/>
          </a:prstGeom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E70E5082-A17F-4296-8113-F0FE034D3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2480" y="1847691"/>
            <a:ext cx="18020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Debounce</a:t>
            </a:r>
          </a:p>
        </p:txBody>
      </p:sp>
    </p:spTree>
    <p:extLst>
      <p:ext uri="{BB962C8B-B14F-4D97-AF65-F5344CB8AC3E}">
        <p14:creationId xmlns:p14="http://schemas.microsoft.com/office/powerpoint/2010/main" val="1750356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4" grpId="0"/>
      <p:bldP spid="35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B2D1FA-1F84-BE99-6C6E-06F9291A342A}"/>
              </a:ext>
            </a:extLst>
          </p:cNvPr>
          <p:cNvSpPr txBox="1"/>
          <p:nvPr/>
        </p:nvSpPr>
        <p:spPr>
          <a:xfrm>
            <a:off x="553572" y="1454537"/>
            <a:ext cx="7425687" cy="7848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 dirty="0">
                <a:solidFill>
                  <a:srgbClr val="004567"/>
                </a:solidFill>
              </a:rPr>
              <a:t>Complete Assignment </a:t>
            </a:r>
            <a:r>
              <a:rPr lang="en-US" sz="4500" dirty="0">
                <a:solidFill>
                  <a:srgbClr val="FF0000"/>
                </a:solidFill>
              </a:rPr>
              <a:t>(code)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E710CDF3-FC2C-8EB4-B7F6-83544FA8E395}"/>
              </a:ext>
            </a:extLst>
          </p:cNvPr>
          <p:cNvSpPr txBox="1"/>
          <p:nvPr/>
        </p:nvSpPr>
        <p:spPr>
          <a:xfrm>
            <a:off x="846027" y="2304682"/>
            <a:ext cx="9503639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US" sz="2800" dirty="0"/>
              <a:t>When temperature is greater than 26 and less than 50  turn on led  .</a:t>
            </a:r>
          </a:p>
          <a:p>
            <a:pPr marL="514350" indent="-4000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When temperature is greater than 70 and less than 100 turn on buzzer</a:t>
            </a:r>
            <a:r>
              <a:rPr lang="en-US" sz="2800">
                <a:solidFill>
                  <a:srgbClr val="000000"/>
                </a:solidFill>
              </a:rPr>
              <a:t> with led .</a:t>
            </a:r>
          </a:p>
          <a:p>
            <a:pPr marL="514350" indent="-4000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Else turn off all .</a:t>
            </a:r>
          </a:p>
        </p:txBody>
      </p:sp>
    </p:spTree>
    <p:extLst>
      <p:ext uri="{BB962C8B-B14F-4D97-AF65-F5344CB8AC3E}">
        <p14:creationId xmlns:p14="http://schemas.microsoft.com/office/powerpoint/2010/main" val="204018801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EA317-EB7D-7367-FA1B-AEEADD8E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835271-A02E-CE9A-5953-3CD2A2C2A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723DFBCC-5DAA-237C-C26C-F319B2BAF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6208BA0-0CA7-A79A-A668-F181D28E9051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D88D50-9DBC-804D-8B11-928DE8206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514D986-E018-9823-04B3-64776BD193B5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EAB7697-DD90-9BAB-E25F-E236FF16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1D49C6-A013-89A3-0623-95821A09A4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2148B7-16D4-09F1-8EB6-BAACC784B3D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533159-C0BE-3B73-DBBF-D6AFD484CC4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01B6BE7-8879-25D2-2A6D-6C9BA2C8D9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B2A28DE-01DB-C09B-55F1-F8F1408D2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6901B96-A824-F6C6-50BE-CD18291F1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975472-A753-2BE2-276F-EBB7083D9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E29D38B-8B2E-952C-EBBD-24EECE7021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9" name="Title 19">
            <a:extLst>
              <a:ext uri="{FF2B5EF4-FFF2-40B4-BE49-F238E27FC236}">
                <a16:creationId xmlns:a16="http://schemas.microsoft.com/office/drawing/2014/main" id="{85C486F9-4B99-6626-6D0E-97D6E80A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280" y="327330"/>
            <a:ext cx="5684509" cy="1366203"/>
          </a:xfrm>
        </p:spPr>
        <p:txBody>
          <a:bodyPr/>
          <a:lstStyle/>
          <a:p>
            <a:pPr algn="ctr"/>
            <a:r>
              <a:rPr lang="en-US" dirty="0"/>
              <a:t>Revise your Connection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3207A-E966-494F-B542-AE802A0A22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82" t="29005" r="23586" b="14153"/>
          <a:stretch/>
        </p:blipFill>
        <p:spPr>
          <a:xfrm>
            <a:off x="2436479" y="1479899"/>
            <a:ext cx="7319043" cy="389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589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56C3-B3F5-E82A-22F6-CFEFB958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F73114-447B-1380-B0C0-029F5962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22C3043-BC7B-FFDA-51DD-EAC28FF0DE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B078E9-CA49-FDB2-90F1-588C01A2B7B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CE3C22-3141-464F-9574-B744DCEFCC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84297B-4292-14CC-840F-F788E451CD5D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FB3A1B6-DF47-9CBF-51F0-B9A2AF75D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FDEED5-51AE-9E1D-DB25-36094970DB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F41272-87CD-071C-5BCD-F97A0606140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550A7C-770A-6AA0-D715-745AEED0317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4423C0-FE40-AB7D-2C18-3F1FEF51ECA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6100CD-16DD-F687-7779-CC7C32D22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366E38-30CC-343D-E37D-0B1577571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5C2DB7-995C-D22B-A288-EBBCFDEF4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EAD8AA9-DDC7-0F85-FE81-0EF32E605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9" name="Title 19">
            <a:extLst>
              <a:ext uri="{FF2B5EF4-FFF2-40B4-BE49-F238E27FC236}">
                <a16:creationId xmlns:a16="http://schemas.microsoft.com/office/drawing/2014/main" id="{87A554FE-BE80-3DB2-09DF-8374DAFE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829" y="-59531"/>
            <a:ext cx="5684509" cy="1366203"/>
          </a:xfrm>
        </p:spPr>
        <p:txBody>
          <a:bodyPr/>
          <a:lstStyle/>
          <a:p>
            <a:pPr algn="ctr"/>
            <a:r>
              <a:rPr lang="en-US" dirty="0"/>
              <a:t>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68863B-FE15-48A1-86D0-05C5B41196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842" t="12895" r="4882" b="3022"/>
          <a:stretch/>
        </p:blipFill>
        <p:spPr>
          <a:xfrm>
            <a:off x="2172444" y="810582"/>
            <a:ext cx="7847113" cy="52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26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4153BA"/>
            </a:gs>
            <a:gs pos="15000">
              <a:srgbClr val="0294E0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F58C8-158D-4417-6B36-45E854A93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18A1FF-B45B-97A9-1617-98B66DA42100}"/>
              </a:ext>
            </a:extLst>
          </p:cNvPr>
          <p:cNvSpPr/>
          <p:nvPr/>
        </p:nvSpPr>
        <p:spPr>
          <a:xfrm>
            <a:off x="-128722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FF322A-76ED-AB07-FB47-31E26A0BF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6004BB70-7137-DF22-4BEA-7C4285A36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9A1306-EA48-C7EC-74A7-56142D8D80D1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612AEF-4AF4-8C68-8952-C44BAF920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289DE0-F0B0-4C52-0454-2F11677A8D6C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1948F9-41EC-FBCE-91D6-462F0E3A7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4C0BA6-D5F4-AC9A-B4FB-3640AD9AF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73540C9-5422-861C-5463-AC31193581B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7B8FD0-4C3E-45FC-5238-8062A11D0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7FE2CD-F945-8BED-7DF8-E93F84E81542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B82CB9C-F23B-4D77-4B41-1E555C6A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76ECED-3833-8839-3527-E350286BB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EAECFE17-3A5D-33D9-CF6B-12EF3DE6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" y="1287468"/>
            <a:ext cx="2720161" cy="112235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Content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6CEDAB3-9B8B-1435-3769-336FC11B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67" y="2423503"/>
            <a:ext cx="10515600" cy="39459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Push button vs latch</a:t>
            </a:r>
          </a:p>
          <a:p>
            <a:r>
              <a:rPr lang="en-US" dirty="0">
                <a:solidFill>
                  <a:schemeClr val="bg2"/>
                </a:solidFill>
              </a:rPr>
              <a:t>Pull up and pull down resistor</a:t>
            </a:r>
          </a:p>
          <a:p>
            <a:r>
              <a:rPr lang="en-US" dirty="0">
                <a:solidFill>
                  <a:schemeClr val="bg2"/>
                </a:solidFill>
              </a:rPr>
              <a:t>Logical and Relational operators</a:t>
            </a:r>
          </a:p>
          <a:p>
            <a:r>
              <a:rPr lang="en-US" dirty="0">
                <a:solidFill>
                  <a:schemeClr val="bg2"/>
                </a:solidFill>
              </a:rPr>
              <a:t>If statement</a:t>
            </a:r>
          </a:p>
          <a:p>
            <a:r>
              <a:rPr lang="en-US" dirty="0">
                <a:solidFill>
                  <a:schemeClr val="bg2"/>
                </a:solidFill>
              </a:rPr>
              <a:t>Bouncing and Debouncing </a:t>
            </a:r>
          </a:p>
          <a:p>
            <a:r>
              <a:rPr lang="en-US" dirty="0">
                <a:solidFill>
                  <a:schemeClr val="bg2"/>
                </a:solidFill>
              </a:rPr>
              <a:t>Assignment 5</a:t>
            </a:r>
          </a:p>
        </p:txBody>
      </p:sp>
    </p:spTree>
    <p:extLst>
      <p:ext uri="{BB962C8B-B14F-4D97-AF65-F5344CB8AC3E}">
        <p14:creationId xmlns:p14="http://schemas.microsoft.com/office/powerpoint/2010/main" val="3367051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56C3-B3F5-E82A-22F6-CFEFB958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F73114-447B-1380-B0C0-029F5962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22C3043-BC7B-FFDA-51DD-EAC28FF0DE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B078E9-CA49-FDB2-90F1-588C01A2B7B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CE3C22-3141-464F-9574-B744DCEFCC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84297B-4292-14CC-840F-F788E451CD5D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FB3A1B6-DF47-9CBF-51F0-B9A2AF75D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FDEED5-51AE-9E1D-DB25-36094970DB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F41272-87CD-071C-5BCD-F97A0606140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550A7C-770A-6AA0-D715-745AEED0317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4423C0-FE40-AB7D-2C18-3F1FEF51ECA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6100CD-16DD-F687-7779-CC7C32D22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366E38-30CC-343D-E37D-0B1577571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5C2DB7-995C-D22B-A288-EBBCFDEF4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EAD8AA9-DDC7-0F85-FE81-0EF32E605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9" name="Title 19">
            <a:extLst>
              <a:ext uri="{FF2B5EF4-FFF2-40B4-BE49-F238E27FC236}">
                <a16:creationId xmlns:a16="http://schemas.microsoft.com/office/drawing/2014/main" id="{87A554FE-BE80-3DB2-09DF-8374DAFE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829" y="-59531"/>
            <a:ext cx="5684509" cy="1366203"/>
          </a:xfrm>
        </p:spPr>
        <p:txBody>
          <a:bodyPr/>
          <a:lstStyle/>
          <a:p>
            <a:pPr algn="ctr"/>
            <a:r>
              <a:rPr lang="en-US" dirty="0"/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6BDBD-2CDD-4481-8545-1A0DEBF967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462" t="21954" r="3426" b="6605"/>
          <a:stretch/>
        </p:blipFill>
        <p:spPr>
          <a:xfrm>
            <a:off x="2635140" y="882556"/>
            <a:ext cx="6921721" cy="489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34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482999"/>
            <a:ext cx="365399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Assignment 5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7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095" y="327330"/>
            <a:ext cx="6803810" cy="1325563"/>
          </a:xfrm>
        </p:spPr>
        <p:txBody>
          <a:bodyPr/>
          <a:lstStyle/>
          <a:p>
            <a:pPr algn="ctr"/>
            <a:r>
              <a:rPr lang="en-US" dirty="0"/>
              <a:t>Assignment 5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E18960A2-8ABD-4477-A977-BBF189AC0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53" y="1911312"/>
            <a:ext cx="703186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Components needed: 2 buttons + 2 LED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9AF7C6E-3B82-F9B1-54ED-0B35769A9ED0}"/>
              </a:ext>
            </a:extLst>
          </p:cNvPr>
          <p:cNvSpPr txBox="1"/>
          <p:nvPr/>
        </p:nvSpPr>
        <p:spPr>
          <a:xfrm>
            <a:off x="998427" y="2565939"/>
            <a:ext cx="950363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US" sz="2800"/>
              <a:t>When 2 push button are pressed, turn on the led .</a:t>
            </a:r>
            <a:endParaRPr lang="en-US" sz="2800">
              <a:solidFill>
                <a:srgbClr val="00B0F0"/>
              </a:solidFill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F1669C1-EAB0-94FF-AA8A-CBA346F8EE2A}"/>
              </a:ext>
            </a:extLst>
          </p:cNvPr>
          <p:cNvSpPr txBox="1"/>
          <p:nvPr/>
        </p:nvSpPr>
        <p:spPr>
          <a:xfrm>
            <a:off x="1020197" y="3088454"/>
            <a:ext cx="80340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US" sz="2800" dirty="0"/>
              <a:t>When 1 push button is pressed, toggle the led.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03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sp>
        <p:nvSpPr>
          <p:cNvPr id="18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/>
        </p:nvSpPr>
        <p:spPr>
          <a:xfrm>
            <a:off x="3697130" y="1505752"/>
            <a:ext cx="4640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5B74792E-961E-0D4F-4546-DC2409F89C56}"/>
              </a:ext>
            </a:extLst>
          </p:cNvPr>
          <p:cNvSpPr txBox="1">
            <a:spLocks/>
          </p:cNvSpPr>
          <p:nvPr/>
        </p:nvSpPr>
        <p:spPr>
          <a:xfrm>
            <a:off x="3405904" y="3046969"/>
            <a:ext cx="5222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5603825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04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Push button vs latch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1E36F-2762-4E51-98F4-7F700E139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934" y="3269132"/>
            <a:ext cx="1890012" cy="18900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F1B58C-D007-48DD-8CDD-C46B950560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70" y="3269132"/>
            <a:ext cx="2002736" cy="20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103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Push button vs latch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A499C27-20FF-4525-A3F6-2F981B28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7506" y="4251406"/>
            <a:ext cx="1053698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Push Button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doorbell, where you press the button to ring the bell and release it to stop the 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light switch, where you toggle the switch to turn the light on or off, and it stays in that state. 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2E36245A-0BAB-4BCF-876B-B92935D23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206" y="3732035"/>
            <a:ext cx="153958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Example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3EA59839-340B-41D1-99A8-326F08761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421" y="1492038"/>
            <a:ext cx="183915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000" b="1" dirty="0">
                <a:solidFill>
                  <a:srgbClr val="004467"/>
                </a:solidFill>
              </a:rPr>
              <a:t>Difference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4FED1A3-EE92-44CF-864F-227A3DEB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65" y="1808699"/>
            <a:ext cx="1091837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P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ush Button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only sends a signal when pressed and returns to its original state when released.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"remembers" its state after being triggered, staying in that state until an external action changes it. </a:t>
            </a:r>
          </a:p>
        </p:txBody>
      </p:sp>
    </p:spTree>
    <p:extLst>
      <p:ext uri="{BB962C8B-B14F-4D97-AF65-F5344CB8AC3E}">
        <p14:creationId xmlns:p14="http://schemas.microsoft.com/office/powerpoint/2010/main" val="357299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dirty="0"/>
              <a:t>Push button vs latch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9" name="Differences Between Momentary and Latched Switches">
            <a:hlinkClick r:id="" action="ppaction://media"/>
            <a:extLst>
              <a:ext uri="{FF2B5EF4-FFF2-40B4-BE49-F238E27FC236}">
                <a16:creationId xmlns:a16="http://schemas.microsoft.com/office/drawing/2014/main" id="{F77BE43D-B003-4530-87F1-8C149CE3D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06341" y="1321115"/>
            <a:ext cx="9257998" cy="48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89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20000" mute="1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13" y="371290"/>
            <a:ext cx="6172374" cy="1325563"/>
          </a:xfrm>
        </p:spPr>
        <p:txBody>
          <a:bodyPr/>
          <a:lstStyle/>
          <a:p>
            <a:pPr algn="ctr"/>
            <a:r>
              <a:rPr lang="en-US" dirty="0"/>
              <a:t>Push button Connection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21CF4A-2E8F-4D34-9EA9-F0B0022480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0" t="58228" r="32701"/>
          <a:stretch/>
        </p:blipFill>
        <p:spPr>
          <a:xfrm>
            <a:off x="1026926" y="2250046"/>
            <a:ext cx="2621281" cy="2864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6A5537-B410-4EB7-B7D0-35F2E7BE48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0" t="8817" r="5282" b="42645"/>
          <a:stretch/>
        </p:blipFill>
        <p:spPr>
          <a:xfrm>
            <a:off x="4135706" y="2018029"/>
            <a:ext cx="3318729" cy="3328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02D896-D5F1-4A33-94F2-9C2D6C70A0A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" t="9401" r="55537" b="42061"/>
          <a:stretch/>
        </p:blipFill>
        <p:spPr>
          <a:xfrm>
            <a:off x="7704621" y="2018029"/>
            <a:ext cx="3318729" cy="33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09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US" dirty="0"/>
              <a:t>Push button Connection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620E9F-6898-405D-8422-D636C0BA88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9" b="62199"/>
          <a:stretch/>
        </p:blipFill>
        <p:spPr>
          <a:xfrm>
            <a:off x="909984" y="2583673"/>
            <a:ext cx="5405218" cy="17582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4C6F6C-A204-441D-B854-96651EBF95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1" t="42023" b="-895"/>
          <a:stretch/>
        </p:blipFill>
        <p:spPr>
          <a:xfrm>
            <a:off x="6977921" y="1965689"/>
            <a:ext cx="4304095" cy="2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524</Words>
  <Application>Microsoft Office PowerPoint</Application>
  <PresentationFormat>Widescreen</PresentationFormat>
  <Paragraphs>184</Paragraphs>
  <Slides>43</Slides>
  <Notes>43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Content</vt:lpstr>
      <vt:lpstr>Push button vs latch</vt:lpstr>
      <vt:lpstr>Push button vs latch</vt:lpstr>
      <vt:lpstr>Push button vs latch</vt:lpstr>
      <vt:lpstr>Push button Connection</vt:lpstr>
      <vt:lpstr>Push button Connection</vt:lpstr>
      <vt:lpstr>Push button Connection</vt:lpstr>
      <vt:lpstr>Pull up and pull down resistor</vt:lpstr>
      <vt:lpstr>Pull up vs pull down </vt:lpstr>
      <vt:lpstr>Pull up vs pull down </vt:lpstr>
      <vt:lpstr>PowerPoint Presentation</vt:lpstr>
      <vt:lpstr>Task Solution</vt:lpstr>
      <vt:lpstr>Task Solution</vt:lpstr>
      <vt:lpstr>Task Solution</vt:lpstr>
      <vt:lpstr>Logical and Relational operators</vt:lpstr>
      <vt:lpstr>Logical operators</vt:lpstr>
      <vt:lpstr>Logical operators</vt:lpstr>
      <vt:lpstr>Logical operators</vt:lpstr>
      <vt:lpstr>Logical operators</vt:lpstr>
      <vt:lpstr>Relational operators</vt:lpstr>
      <vt:lpstr>If statement</vt:lpstr>
      <vt:lpstr>If statement</vt:lpstr>
      <vt:lpstr>If else statement</vt:lpstr>
      <vt:lpstr>Difference between If and If else statement</vt:lpstr>
      <vt:lpstr>If statement</vt:lpstr>
      <vt:lpstr>If else statement</vt:lpstr>
      <vt:lpstr>PowerPoint Presentation</vt:lpstr>
      <vt:lpstr>Task Solution</vt:lpstr>
      <vt:lpstr>Task Solution</vt:lpstr>
      <vt:lpstr>Task Solution</vt:lpstr>
      <vt:lpstr>Bouncing and Debouncing </vt:lpstr>
      <vt:lpstr>Bouncing and Debouncing </vt:lpstr>
      <vt:lpstr>Bouncing and Debouncing </vt:lpstr>
      <vt:lpstr>PowerPoint Presentation</vt:lpstr>
      <vt:lpstr>Revise your Connection</vt:lpstr>
      <vt:lpstr>Code</vt:lpstr>
      <vt:lpstr>Code</vt:lpstr>
      <vt:lpstr>Assignment 5</vt:lpstr>
      <vt:lpstr>Assignment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 Ezzat</dc:creator>
  <cp:lastModifiedBy>yousef khaled</cp:lastModifiedBy>
  <cp:revision>417</cp:revision>
  <dcterms:created xsi:type="dcterms:W3CDTF">2025-01-30T15:09:40Z</dcterms:created>
  <dcterms:modified xsi:type="dcterms:W3CDTF">2025-03-19T12:12:46Z</dcterms:modified>
</cp:coreProperties>
</file>